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  <p:sldMasterId id="2147483685" r:id="rId2"/>
  </p:sldMasterIdLst>
  <p:notesMasterIdLst>
    <p:notesMasterId r:id="rId50"/>
  </p:notesMasterIdLst>
  <p:handoutMasterIdLst>
    <p:handoutMasterId r:id="rId51"/>
  </p:handoutMasterIdLst>
  <p:sldIdLst>
    <p:sldId id="275" r:id="rId3"/>
    <p:sldId id="276" r:id="rId4"/>
    <p:sldId id="277" r:id="rId5"/>
    <p:sldId id="278" r:id="rId6"/>
    <p:sldId id="321" r:id="rId7"/>
    <p:sldId id="279" r:id="rId8"/>
    <p:sldId id="280" r:id="rId9"/>
    <p:sldId id="320" r:id="rId10"/>
    <p:sldId id="317" r:id="rId11"/>
    <p:sldId id="281" r:id="rId12"/>
    <p:sldId id="282" r:id="rId13"/>
    <p:sldId id="283" r:id="rId14"/>
    <p:sldId id="284" r:id="rId15"/>
    <p:sldId id="300" r:id="rId16"/>
    <p:sldId id="285" r:id="rId17"/>
    <p:sldId id="286" r:id="rId18"/>
    <p:sldId id="274" r:id="rId19"/>
    <p:sldId id="294" r:id="rId20"/>
    <p:sldId id="295" r:id="rId21"/>
    <p:sldId id="303" r:id="rId22"/>
    <p:sldId id="289" r:id="rId23"/>
    <p:sldId id="296" r:id="rId24"/>
    <p:sldId id="290" r:id="rId25"/>
    <p:sldId id="291" r:id="rId26"/>
    <p:sldId id="304" r:id="rId27"/>
    <p:sldId id="307" r:id="rId28"/>
    <p:sldId id="306" r:id="rId29"/>
    <p:sldId id="308" r:id="rId30"/>
    <p:sldId id="305" r:id="rId31"/>
    <p:sldId id="293" r:id="rId32"/>
    <p:sldId id="297" r:id="rId33"/>
    <p:sldId id="315" r:id="rId34"/>
    <p:sldId id="272" r:id="rId35"/>
    <p:sldId id="288" r:id="rId36"/>
    <p:sldId id="292" r:id="rId37"/>
    <p:sldId id="316" r:id="rId38"/>
    <p:sldId id="302" r:id="rId39"/>
    <p:sldId id="298" r:id="rId40"/>
    <p:sldId id="299" r:id="rId41"/>
    <p:sldId id="318" r:id="rId42"/>
    <p:sldId id="322" r:id="rId43"/>
    <p:sldId id="325" r:id="rId44"/>
    <p:sldId id="328" r:id="rId45"/>
    <p:sldId id="323" r:id="rId46"/>
    <p:sldId id="324" r:id="rId47"/>
    <p:sldId id="326" r:id="rId48"/>
    <p:sldId id="327" r:id="rId49"/>
  </p:sldIdLst>
  <p:sldSz cx="9144000" cy="6858000" type="screen4x3"/>
  <p:notesSz cx="9601200" cy="7315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58" autoAdjust="0"/>
    <p:restoredTop sz="94709" autoAdjust="0"/>
  </p:normalViewPr>
  <p:slideViewPr>
    <p:cSldViewPr>
      <p:cViewPr varScale="1">
        <p:scale>
          <a:sx n="105" d="100"/>
          <a:sy n="105" d="100"/>
        </p:scale>
        <p:origin x="1264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34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51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63165CE4-989B-DE44-BA40-E58880F79E5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36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775" y="0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D8410-E303-9141-9DD9-453F5C4CD7F0}" type="datetimeFigureOut">
              <a:rPr lang="en-US" smtClean="0"/>
              <a:pPr/>
              <a:t>5/27/24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438" y="3475038"/>
            <a:ext cx="7680325" cy="3290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8488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775" y="6948488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EDED6C-27E4-6241-80CA-7A57B68FB2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35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addition is undefined!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DED6C-27E4-6241-80CA-7A57B68FB2F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18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DED6C-27E4-6241-80CA-7A57B68FB2F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2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DED6C-27E4-6241-80CA-7A57B68FB2F2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590D57-F84C-2044-AE06-70884FD4203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8B8B0896-239D-FD41-8BC2-03FE97DB817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6CA2D7-A9F4-4044-A266-083B81A622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FE9BD-5622-F741-8AAF-5F616892DD8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973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F316F-9395-A345-9931-31E01D113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34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0544-5D13-4C44-BDD8-A15A0B178B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73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7821-5293-964E-9A5A-2A57352712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45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10A78-64D9-FC47-AF0B-24C65719F5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792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1A53-1B04-5941-B2AD-E979A6AD99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28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5BE68-634B-4D48-AC85-B95566A5D5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711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AF5FD5-CD46-C649-9F10-040FF47E85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52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C2DD9EB-5762-4348-BDB3-52E45036EFD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51E6-00EA-A74F-94F8-A0FA6E96E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02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5545-E534-A74C-B48A-CE1687C833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553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8"/>
            <a:ext cx="5800725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17E8-0565-3D41-84D9-0960092952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0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42545C9-414A-494E-8D5E-B8F0DFEA06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1752600"/>
            <a:ext cx="4038600" cy="4373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752600"/>
            <a:ext cx="4038600" cy="4373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0E48687-50C1-354C-AAA5-BEAB274C9FC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8382B4B-8509-1044-BDE5-6E6A37310AE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1143E49-CD0E-5C4E-81F5-B35068D2C54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960B2D8-3DF4-6543-B9C2-72A360B0C71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4CF8864-CC9C-5943-8AF6-86C70F12237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D98CB40-28E9-5049-B72F-15CF1F7B62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" y="274638"/>
            <a:ext cx="5943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1752600"/>
            <a:ext cx="8229600" cy="437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FFFF99"/>
                </a:solidFill>
              </a:defRPr>
            </a:lvl1pPr>
          </a:lstStyle>
          <a:p>
            <a:endParaRPr lang="en-US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FFFF99"/>
                </a:solidFill>
              </a:defRPr>
            </a:lvl1pPr>
          </a:lstStyle>
          <a:p>
            <a:endParaRPr lang="en-US"/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FFFF99"/>
                </a:solidFill>
              </a:defRPr>
            </a:lvl1pPr>
          </a:lstStyle>
          <a:p>
            <a:fld id="{7E85B62A-22F4-AE4A-A1B4-95A8DE049B0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9463" name="Rectangle 7"/>
          <p:cNvSpPr>
            <a:spLocks noChangeArrowheads="1"/>
          </p:cNvSpPr>
          <p:nvPr/>
        </p:nvSpPr>
        <p:spPr bwMode="auto">
          <a:xfrm>
            <a:off x="6019800" y="0"/>
            <a:ext cx="3124200" cy="411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rgbClr val="FFFF99"/>
          </a:solidFill>
          <a:latin typeface="+mn-lt"/>
          <a:ea typeface="ＭＳ Ｐゴシック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rgbClr val="FFFF99"/>
          </a:solidFill>
          <a:latin typeface="+mn-lt"/>
          <a:ea typeface="ＭＳ Ｐゴシック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FFFF99"/>
          </a:solidFill>
          <a:latin typeface="+mn-lt"/>
          <a:ea typeface="ＭＳ Ｐゴシック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7E85B62A-22F4-AE4A-A1B4-95A8DE049B0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99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" TargetMode="External"/><Relationship Id="rId2" Type="http://schemas.openxmlformats.org/officeDocument/2006/relationships/hyperlink" Target="https://jwiegley.github.io/git-from-the-bottom-up/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kills.github.com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" TargetMode="External"/><Relationship Id="rId2" Type="http://schemas.openxmlformats.org/officeDocument/2006/relationships/hyperlink" Target="https://pytorch.org/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VMj-3S1tku" TargetMode="External"/><Relationship Id="rId2" Type="http://schemas.openxmlformats.org/officeDocument/2006/relationships/hyperlink" Target="https://www.youtube.com/@AndrejKarpathy" TargetMode="External"/><Relationship Id="rId1" Type="http://schemas.openxmlformats.org/officeDocument/2006/relationships/slideLayout" Target="../slideLayouts/slideLayout15.xml"/><Relationship Id="rId5" Type="http://schemas.openxmlformats.org/officeDocument/2006/relationships/hyperlink" Target="https://www.youtube.com/watch?v=kCc8FmEb1nY" TargetMode="External"/><Relationship Id="rId4" Type="http://schemas.openxmlformats.org/officeDocument/2006/relationships/hyperlink" Target="https://www.youtube.com/watch?v=PaCmpygFfXo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AutoShap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 Programming</a:t>
            </a:r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Scott Wallace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Indexing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index into strings, tuples, lists and dictionaries </a:t>
            </a:r>
            <a:br>
              <a:rPr lang="en-US" sz="2400" dirty="0"/>
            </a:br>
            <a:r>
              <a:rPr lang="en-US" sz="2400" dirty="0"/>
              <a:t>(use ‘[‘ ‘]’ regardless)</a:t>
            </a:r>
          </a:p>
          <a:p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cheese = (“brie”, “</a:t>
            </a:r>
            <a:r>
              <a:rPr lang="en-US" sz="2400" dirty="0" err="1"/>
              <a:t>colby</a:t>
            </a:r>
            <a:r>
              <a:rPr lang="en-US" sz="2400" dirty="0"/>
              <a:t>”)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cheese[0]</a:t>
            </a:r>
          </a:p>
          <a:p>
            <a:pPr>
              <a:buFont typeface="Wingdings" charset="2"/>
              <a:buNone/>
            </a:pPr>
            <a:r>
              <a:rPr lang="en-US" sz="2400" dirty="0"/>
              <a:t>‘brie’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cheese[0][2]</a:t>
            </a:r>
          </a:p>
          <a:p>
            <a:pPr>
              <a:buFont typeface="Wingdings" charset="2"/>
              <a:buNone/>
            </a:pPr>
            <a:r>
              <a:rPr lang="en-US" sz="2400" dirty="0"/>
              <a:t>‘</a:t>
            </a:r>
            <a:r>
              <a:rPr lang="en-US" sz="2400" dirty="0" err="1"/>
              <a:t>i</a:t>
            </a:r>
            <a:r>
              <a:rPr lang="en-US" sz="2400" dirty="0"/>
              <a:t>’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Setting elements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/>
              <a:t>Can set elements using index notation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Objects must be mutable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/>
              <a:t>&gt;&gt;&gt; cheese = (‘brie’, ‘colby’)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/>
              <a:t>&gt;&gt;&gt; cheese[0] = ‘cheddar’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/>
              <a:t> </a:t>
            </a:r>
            <a:r>
              <a:rPr lang="en-US" sz="2400" i="1"/>
              <a:t>ERROR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 i="1"/>
          </a:p>
          <a:p>
            <a:pPr>
              <a:lnSpc>
                <a:spcPct val="90000"/>
              </a:lnSpc>
            </a:pPr>
            <a:r>
              <a:rPr lang="en-US" sz="2400"/>
              <a:t>Can’t set tuple or string elements – they’re immutable</a:t>
            </a:r>
          </a:p>
          <a:p>
            <a:pPr>
              <a:lnSpc>
                <a:spcPct val="90000"/>
              </a:lnSpc>
            </a:pPr>
            <a:endParaRPr 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Setting elements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 = [‘brie’,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cheese[0] = ‘cheddar’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[ ‘cheddar’,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cheeses = { ‘</a:t>
            </a:r>
            <a:r>
              <a:rPr lang="en-US" sz="2400" dirty="0" err="1"/>
              <a:t>french</a:t>
            </a:r>
            <a:r>
              <a:rPr lang="en-US" sz="2400" dirty="0"/>
              <a:t>’: ‘brie’, 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                           ‘</a:t>
            </a:r>
            <a:r>
              <a:rPr lang="en-US" sz="2400" dirty="0" err="1"/>
              <a:t>american</a:t>
            </a:r>
            <a:r>
              <a:rPr lang="en-US" sz="2400" dirty="0"/>
              <a:t>’:’kraft’ }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cheeses[‘</a:t>
            </a:r>
            <a:r>
              <a:rPr lang="en-US" sz="2400" dirty="0" err="1"/>
              <a:t>french</a:t>
            </a:r>
            <a:r>
              <a:rPr lang="en-US" sz="2400" dirty="0"/>
              <a:t>’] = ‘camembert’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Arrays are 0 indexed, like Java and C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		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r>
              <a:rPr lang="en-US" sz="2400" dirty="0"/>
              <a:t> = [‘</a:t>
            </a:r>
            <a:r>
              <a:rPr lang="en-US" sz="2400" dirty="0" err="1"/>
              <a:t>swiss</a:t>
            </a:r>
            <a:r>
              <a:rPr lang="en-US" sz="2400" dirty="0"/>
              <a:t>’, 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c[0]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‘</a:t>
            </a:r>
            <a:r>
              <a:rPr lang="en-US" sz="2400" dirty="0" err="1"/>
              <a:t>swiss</a:t>
            </a:r>
            <a:r>
              <a:rPr lang="en-US" sz="2400" dirty="0"/>
              <a:t>’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c[3]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 err="1"/>
              <a:t>IndexError</a:t>
            </a:r>
            <a:r>
              <a:rPr lang="en-US" sz="2400" dirty="0"/>
              <a:t>: list index out of range</a:t>
            </a:r>
          </a:p>
        </p:txBody>
      </p:sp>
      <p:sp>
        <p:nvSpPr>
          <p:cNvPr id="38916" name="Text Box 4"/>
          <p:cNvSpPr txBox="1">
            <a:spLocks noChangeArrowheads="1"/>
          </p:cNvSpPr>
          <p:nvPr/>
        </p:nvSpPr>
        <p:spPr bwMode="auto">
          <a:xfrm>
            <a:off x="1600200" y="2133600"/>
            <a:ext cx="62484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[    ‘</a:t>
            </a:r>
            <a:r>
              <a:rPr lang="en-US" sz="2800" dirty="0" err="1">
                <a:solidFill>
                  <a:schemeClr val="tx2"/>
                </a:solidFill>
              </a:rPr>
              <a:t>swiss</a:t>
            </a:r>
            <a:r>
              <a:rPr lang="en-US" sz="2800" dirty="0">
                <a:solidFill>
                  <a:schemeClr val="tx2"/>
                </a:solidFill>
              </a:rPr>
              <a:t>’   ,   ‘brie’   ,   ‘</a:t>
            </a:r>
            <a:r>
              <a:rPr lang="en-US" sz="2800" dirty="0" err="1">
                <a:solidFill>
                  <a:schemeClr val="tx2"/>
                </a:solidFill>
              </a:rPr>
              <a:t>colby</a:t>
            </a:r>
            <a:r>
              <a:rPr lang="en-US" sz="2800" dirty="0">
                <a:solidFill>
                  <a:schemeClr val="tx2"/>
                </a:solidFill>
              </a:rPr>
              <a:t>’     ]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0              1             2              3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sz="2400" dirty="0"/>
              <a:t>Python also understands negative indices!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		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r>
              <a:rPr lang="en-US" sz="2400" dirty="0"/>
              <a:t> = [‘</a:t>
            </a:r>
            <a:r>
              <a:rPr lang="en-US" sz="2400" dirty="0" err="1"/>
              <a:t>swiss</a:t>
            </a:r>
            <a:r>
              <a:rPr lang="en-US" sz="2400" dirty="0"/>
              <a:t>’, 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c[0] == c[-3]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True</a:t>
            </a:r>
          </a:p>
        </p:txBody>
      </p:sp>
      <p:sp>
        <p:nvSpPr>
          <p:cNvPr id="38916" name="Text Box 4"/>
          <p:cNvSpPr txBox="1">
            <a:spLocks noChangeArrowheads="1"/>
          </p:cNvSpPr>
          <p:nvPr/>
        </p:nvSpPr>
        <p:spPr bwMode="auto">
          <a:xfrm>
            <a:off x="1600200" y="2133600"/>
            <a:ext cx="6248400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[    ‘</a:t>
            </a:r>
            <a:r>
              <a:rPr lang="en-US" sz="2800" dirty="0" err="1">
                <a:solidFill>
                  <a:schemeClr val="tx2"/>
                </a:solidFill>
              </a:rPr>
              <a:t>swiss</a:t>
            </a:r>
            <a:r>
              <a:rPr lang="en-US" sz="2800" dirty="0">
                <a:solidFill>
                  <a:schemeClr val="tx2"/>
                </a:solidFill>
              </a:rPr>
              <a:t>’   ,   ‘brie’   ,   ‘</a:t>
            </a:r>
            <a:r>
              <a:rPr lang="en-US" sz="2800" dirty="0" err="1">
                <a:solidFill>
                  <a:schemeClr val="tx2"/>
                </a:solidFill>
              </a:rPr>
              <a:t>colby</a:t>
            </a:r>
            <a:r>
              <a:rPr lang="en-US" sz="2800" dirty="0">
                <a:solidFill>
                  <a:schemeClr val="tx2"/>
                </a:solidFill>
              </a:rPr>
              <a:t>’     ]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0              1             2              3</a:t>
            </a:r>
          </a:p>
          <a:p>
            <a:r>
              <a:rPr lang="en-US" sz="2800" dirty="0">
                <a:solidFill>
                  <a:schemeClr val="tx2"/>
                </a:solidFill>
              </a:rPr>
              <a:t> -3             -2           -1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Slices refer to a portion of a list</a:t>
            </a:r>
          </a:p>
          <a:p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r>
              <a:rPr lang="en-US" sz="2400" dirty="0"/>
              <a:t> = [‘</a:t>
            </a:r>
            <a:r>
              <a:rPr lang="en-US" sz="2400" dirty="0" err="1"/>
              <a:t>swiss</a:t>
            </a:r>
            <a:r>
              <a:rPr lang="en-US" sz="2400" dirty="0"/>
              <a:t>’, 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c[0:2]                # note that c[2] is not in this slice!</a:t>
            </a:r>
          </a:p>
          <a:p>
            <a:pPr>
              <a:buFont typeface="Wingdings" charset="2"/>
              <a:buNone/>
            </a:pPr>
            <a:r>
              <a:rPr lang="en-US" sz="2400" dirty="0"/>
              <a:t>[‘</a:t>
            </a:r>
            <a:r>
              <a:rPr lang="en-US" sz="2400" dirty="0" err="1"/>
              <a:t>swiss’,’brie</a:t>
            </a:r>
            <a:r>
              <a:rPr lang="en-US" sz="2400" dirty="0"/>
              <a:t>’]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c[0:2] = [‘crackers’]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[‘</a:t>
            </a:r>
            <a:r>
              <a:rPr lang="en-US" sz="2400" dirty="0" err="1"/>
              <a:t>crackers’,’colby</a:t>
            </a:r>
            <a:r>
              <a:rPr lang="en-US" sz="2400" dirty="0"/>
              <a:t>’]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Note: whitespace is important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Indentation identifies blocks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Lines just end (no ‘;’ 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Variables are local</a:t>
            </a:r>
          </a:p>
          <a:p>
            <a:endParaRPr lang="en-US" sz="20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plus1(x):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return x + 1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Looping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dirty="0"/>
              <a:t>for loop is just like </a:t>
            </a:r>
            <a:r>
              <a:rPr lang="en-US" sz="2000" dirty="0" err="1"/>
              <a:t>foreach</a:t>
            </a:r>
            <a:endParaRPr lang="en-US" sz="2000" dirty="0"/>
          </a:p>
          <a:p>
            <a:endParaRPr lang="en-US" sz="20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for &lt;item&gt; in &lt;list&gt;: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&lt;body&gt;</a:t>
            </a:r>
          </a:p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/>
              <a:t>The range() function builds an increasing list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/>
              <a:t>Generally, avoid using range, you probably don’t need it</a:t>
            </a:r>
          </a:p>
          <a:p>
            <a:pPr>
              <a:buFont typeface="Wingdings" charset="2"/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Flow Control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while statement works like C or Java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if … then tests don’t require parenthesis: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if x == 2: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   # do something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 err="1">
                <a:latin typeface="Monaco" pitchFamily="2" charset="77"/>
              </a:rPr>
              <a:t>elif</a:t>
            </a:r>
            <a:r>
              <a:rPr lang="en-US" sz="1600" dirty="0">
                <a:latin typeface="Monaco" pitchFamily="2" charset="77"/>
              </a:rPr>
              <a:t> x == 3: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   # do something else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else: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   # do the last thing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 to create empty blocks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 err="1">
                <a:latin typeface="Monaco" pitchFamily="2" charset="77"/>
              </a:rPr>
              <a:t>def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do_nothing</a:t>
            </a:r>
            <a:r>
              <a:rPr lang="en-US" sz="1600" dirty="0">
                <a:latin typeface="Monaco" pitchFamily="2" charset="77"/>
              </a:rPr>
              <a:t>(x):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pass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if x == 2: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pass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else: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print(“X is not 2”)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Python Basics</a:t>
            </a:r>
          </a:p>
          <a:p>
            <a:pPr lvl="1"/>
            <a:r>
              <a:rPr lang="en-US" sz="1800" dirty="0"/>
              <a:t>Comparison to other languages</a:t>
            </a:r>
          </a:p>
          <a:p>
            <a:pPr lvl="1"/>
            <a:r>
              <a:rPr lang="en-US" sz="1800" dirty="0" err="1"/>
              <a:t>Builtin</a:t>
            </a:r>
            <a:r>
              <a:rPr lang="en-US" sz="1800" dirty="0"/>
              <a:t> </a:t>
            </a:r>
            <a:r>
              <a:rPr lang="en-US" sz="1800" dirty="0" err="1"/>
              <a:t>DataTypes</a:t>
            </a:r>
            <a:endParaRPr lang="en-US" sz="1800" dirty="0"/>
          </a:p>
          <a:p>
            <a:pPr lvl="1"/>
            <a:r>
              <a:rPr lang="en-US" sz="1800" dirty="0"/>
              <a:t>Everyday tasks</a:t>
            </a:r>
          </a:p>
          <a:p>
            <a:r>
              <a:rPr lang="en-US" sz="2000" dirty="0"/>
              <a:t>More on Python</a:t>
            </a:r>
          </a:p>
          <a:p>
            <a:pPr lvl="1"/>
            <a:r>
              <a:rPr lang="en-US" sz="1800" dirty="0"/>
              <a:t>Objects, </a:t>
            </a:r>
            <a:r>
              <a:rPr lang="en-US" sz="1800" dirty="0" err="1"/>
              <a:t>etc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1950" dirty="0"/>
              <a:t>ML / Tools</a:t>
            </a:r>
          </a:p>
          <a:p>
            <a:r>
              <a:rPr lang="en-US" sz="2000" dirty="0"/>
              <a:t>Where to get python:</a:t>
            </a:r>
          </a:p>
          <a:p>
            <a:pPr lvl="1"/>
            <a:r>
              <a:rPr lang="en-US" sz="1800" b="1" dirty="0"/>
              <a:t>https://</a:t>
            </a:r>
            <a:r>
              <a:rPr lang="en-US" sz="1800" b="1" dirty="0" err="1"/>
              <a:t>www.anaconda.com</a:t>
            </a:r>
            <a:r>
              <a:rPr lang="en-US" sz="1800" b="1" dirty="0"/>
              <a:t>/download/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Really is This Easy!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CLRS Merge Sort Pseudo Code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2400" dirty="0" err="1"/>
              <a:t>MergeSort</a:t>
            </a:r>
            <a:r>
              <a:rPr lang="en-US" sz="2400" dirty="0"/>
              <a:t> (A, </a:t>
            </a:r>
            <a:r>
              <a:rPr lang="en-US" sz="2400" dirty="0" err="1"/>
              <a:t>p</a:t>
            </a:r>
            <a:r>
              <a:rPr lang="en-US" sz="2400" dirty="0"/>
              <a:t>, </a:t>
            </a:r>
            <a:r>
              <a:rPr lang="en-US" sz="2400" dirty="0" err="1"/>
              <a:t>r</a:t>
            </a:r>
            <a:r>
              <a:rPr lang="en-US" sz="2400" dirty="0"/>
              <a:t>)</a:t>
            </a:r>
          </a:p>
          <a:p>
            <a:pPr>
              <a:buFont typeface="Wingdings" charset="2"/>
              <a:buNone/>
            </a:pPr>
            <a:r>
              <a:rPr lang="en-US" sz="2400" dirty="0"/>
              <a:t>  if </a:t>
            </a:r>
            <a:r>
              <a:rPr lang="en-US" sz="2400" dirty="0" err="1"/>
              <a:t>p</a:t>
            </a:r>
            <a:r>
              <a:rPr lang="en-US" sz="2400" dirty="0"/>
              <a:t> &lt; </a:t>
            </a:r>
            <a:r>
              <a:rPr lang="en-US" sz="2400" dirty="0" err="1"/>
              <a:t>r</a:t>
            </a: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    then </a:t>
            </a:r>
            <a:r>
              <a:rPr lang="en-US" sz="2400" dirty="0" err="1"/>
              <a:t>q</a:t>
            </a:r>
            <a:r>
              <a:rPr lang="en-US" sz="2400" dirty="0"/>
              <a:t> </a:t>
            </a:r>
            <a:r>
              <a:rPr lang="en-US" sz="2400" dirty="0" err="1">
                <a:sym typeface="Wingdings"/>
              </a:rPr>
              <a:t></a:t>
            </a:r>
            <a:r>
              <a:rPr lang="en-US" sz="2400" dirty="0">
                <a:sym typeface="Wingdings"/>
              </a:rPr>
              <a:t> floor( (p+r)/2 )</a:t>
            </a:r>
          </a:p>
          <a:p>
            <a:pPr>
              <a:buFont typeface="Wingdings" charset="2"/>
              <a:buNone/>
            </a:pPr>
            <a:r>
              <a:rPr lang="en-US" sz="2400" dirty="0">
                <a:sym typeface="Wingdings"/>
              </a:rPr>
              <a:t>           </a:t>
            </a:r>
            <a:r>
              <a:rPr lang="en-US" sz="2400" dirty="0" err="1">
                <a:sym typeface="Wingdings"/>
              </a:rPr>
              <a:t>MergeSort(A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p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q</a:t>
            </a:r>
            <a:r>
              <a:rPr lang="en-US" sz="2400" dirty="0">
                <a:sym typeface="Wingdings"/>
              </a:rPr>
              <a:t>)</a:t>
            </a:r>
          </a:p>
          <a:p>
            <a:pPr>
              <a:buFont typeface="Wingdings" charset="2"/>
              <a:buNone/>
            </a:pPr>
            <a:r>
              <a:rPr lang="en-US" sz="2400" dirty="0">
                <a:sym typeface="Wingdings"/>
              </a:rPr>
              <a:t>           </a:t>
            </a:r>
            <a:r>
              <a:rPr lang="en-US" sz="2400" dirty="0" err="1">
                <a:sym typeface="Wingdings"/>
              </a:rPr>
              <a:t>MergeSort(A</a:t>
            </a:r>
            <a:r>
              <a:rPr lang="en-US" sz="2400" dirty="0">
                <a:sym typeface="Wingdings"/>
              </a:rPr>
              <a:t>, q+1, </a:t>
            </a:r>
            <a:r>
              <a:rPr lang="en-US" sz="2400" dirty="0" err="1">
                <a:sym typeface="Wingdings"/>
              </a:rPr>
              <a:t>r</a:t>
            </a:r>
            <a:r>
              <a:rPr lang="en-US" sz="2400" dirty="0">
                <a:sym typeface="Wingdings"/>
              </a:rPr>
              <a:t>)</a:t>
            </a:r>
          </a:p>
          <a:p>
            <a:pPr>
              <a:buFont typeface="Wingdings" charset="2"/>
              <a:buNone/>
            </a:pPr>
            <a:r>
              <a:rPr lang="en-US" sz="2400" dirty="0">
                <a:sym typeface="Wingdings"/>
              </a:rPr>
              <a:t>           </a:t>
            </a:r>
            <a:r>
              <a:rPr lang="en-US" sz="2400" dirty="0" err="1">
                <a:sym typeface="Wingdings"/>
              </a:rPr>
              <a:t>Merge(A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p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q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r</a:t>
            </a:r>
            <a:r>
              <a:rPr lang="en-US" sz="2400" dirty="0">
                <a:sym typeface="Wingdings"/>
              </a:rPr>
              <a:t>)</a:t>
            </a:r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SW Python Executable Code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dirty="0"/>
              <a:t>def </a:t>
            </a:r>
            <a:r>
              <a:rPr lang="en-US" sz="2400" dirty="0" err="1"/>
              <a:t>merge_sort(A</a:t>
            </a:r>
            <a:r>
              <a:rPr lang="en-US" sz="2400" dirty="0"/>
              <a:t>, </a:t>
            </a:r>
            <a:r>
              <a:rPr lang="en-US" sz="2400" dirty="0" err="1"/>
              <a:t>p</a:t>
            </a:r>
            <a:r>
              <a:rPr lang="en-US" sz="2400" dirty="0"/>
              <a:t>, </a:t>
            </a:r>
            <a:r>
              <a:rPr lang="en-US" sz="2400" dirty="0" err="1"/>
              <a:t>r</a:t>
            </a:r>
            <a:r>
              <a:rPr lang="en-US" sz="2400" dirty="0"/>
              <a:t>):</a:t>
            </a:r>
          </a:p>
          <a:p>
            <a:pPr>
              <a:buNone/>
            </a:pPr>
            <a:r>
              <a:rPr lang="en-US" sz="2400" dirty="0"/>
              <a:t>    if p &lt; r:</a:t>
            </a:r>
          </a:p>
          <a:p>
            <a:pPr>
              <a:buNone/>
            </a:pPr>
            <a:r>
              <a:rPr lang="en-US" sz="2400" dirty="0"/>
              <a:t>        q = (p+r)/2</a:t>
            </a:r>
          </a:p>
          <a:p>
            <a:pPr>
              <a:buNone/>
            </a:pPr>
            <a:r>
              <a:rPr lang="en-US" sz="2400" dirty="0"/>
              <a:t>        </a:t>
            </a:r>
            <a:r>
              <a:rPr lang="en-US" sz="2400" dirty="0" err="1"/>
              <a:t>merge_sort</a:t>
            </a:r>
            <a:r>
              <a:rPr lang="en-US" sz="2400" dirty="0"/>
              <a:t>(</a:t>
            </a:r>
            <a:r>
              <a:rPr lang="en-US" sz="2400" dirty="0" err="1"/>
              <a:t>A,p,q</a:t>
            </a:r>
            <a:r>
              <a:rPr lang="en-US" sz="2400" dirty="0"/>
              <a:t>)</a:t>
            </a:r>
          </a:p>
          <a:p>
            <a:pPr>
              <a:buNone/>
            </a:pPr>
            <a:r>
              <a:rPr lang="en-US" sz="2400" dirty="0"/>
              <a:t>        </a:t>
            </a:r>
            <a:r>
              <a:rPr lang="en-US" sz="2400" dirty="0" err="1"/>
              <a:t>merge_sort</a:t>
            </a:r>
            <a:r>
              <a:rPr lang="en-US" sz="2400" dirty="0"/>
              <a:t>(A,q+1,r)</a:t>
            </a:r>
          </a:p>
          <a:p>
            <a:pPr>
              <a:buNone/>
            </a:pPr>
            <a:r>
              <a:rPr lang="en-US" sz="2400" dirty="0"/>
              <a:t>        merge(</a:t>
            </a:r>
            <a:r>
              <a:rPr lang="en-US" sz="2400" dirty="0" err="1"/>
              <a:t>A,p,q,r</a:t>
            </a:r>
            <a:r>
              <a:rPr lang="en-US" sz="2400" dirty="0"/>
              <a:t>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Scripts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845734"/>
            <a:ext cx="3291840" cy="4023360"/>
          </a:xfrm>
        </p:spPr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#!/</a:t>
            </a:r>
            <a:r>
              <a:rPr lang="en-US" sz="1600" dirty="0" err="1">
                <a:latin typeface="Monaco" pitchFamily="2" charset="77"/>
              </a:rPr>
              <a:t>usr</a:t>
            </a:r>
            <a:r>
              <a:rPr lang="en-US" sz="1600" dirty="0">
                <a:latin typeface="Monaco" pitchFamily="2" charset="77"/>
              </a:rPr>
              <a:t>/bin/</a:t>
            </a:r>
            <a:r>
              <a:rPr lang="en-US" sz="1600" dirty="0" err="1">
                <a:latin typeface="Monaco" pitchFamily="2" charset="77"/>
              </a:rPr>
              <a:t>env</a:t>
            </a:r>
            <a:r>
              <a:rPr lang="en-US" sz="1600" dirty="0">
                <a:latin typeface="Monaco" pitchFamily="2" charset="77"/>
              </a:rPr>
              <a:t> python3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 err="1">
                <a:latin typeface="Monaco" pitchFamily="2" charset="77"/>
              </a:rPr>
              <a:t>def</a:t>
            </a:r>
            <a:r>
              <a:rPr lang="en-US" sz="1600" dirty="0">
                <a:latin typeface="Monaco" pitchFamily="2" charset="77"/>
              </a:rPr>
              <a:t> times2( x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return x*2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if __name__== “__main__”: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print( times2( 10 ) )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2697CADC-55CA-FDED-DCA6-851F86BD3EC6}"/>
              </a:ext>
            </a:extLst>
          </p:cNvPr>
          <p:cNvSpPr txBox="1">
            <a:spLocks noChangeArrowheads="1"/>
          </p:cNvSpPr>
          <p:nvPr/>
        </p:nvSpPr>
        <p:spPr>
          <a:xfrm>
            <a:off x="4637790" y="1825342"/>
            <a:ext cx="329184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-12700" fontAlgn="auto">
              <a:buFont typeface="Wingdings" charset="2"/>
              <a:buNone/>
            </a:pPr>
            <a:r>
              <a:rPr lang="en-US" sz="2200" dirty="0"/>
              <a:t>Assuming the code at left is stored in a file ‘script’, it can be run on the command line like:</a:t>
            </a:r>
          </a:p>
          <a:p>
            <a:pPr fontAlgn="auto"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 fontAlgn="auto"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 </a:t>
            </a:r>
            <a:r>
              <a:rPr lang="en-US" sz="1600" dirty="0" err="1">
                <a:latin typeface="Monaco" pitchFamily="2" charset="77"/>
              </a:rPr>
              <a:t>chmod</a:t>
            </a:r>
            <a:r>
              <a:rPr lang="en-US" sz="1600" dirty="0">
                <a:latin typeface="Monaco" pitchFamily="2" charset="77"/>
              </a:rPr>
              <a:t> 755 script</a:t>
            </a:r>
          </a:p>
          <a:p>
            <a:pPr fontAlgn="auto"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 ./script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Modules: Storing Code in Files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 can package code in a file </a:t>
            </a:r>
          </a:p>
          <a:p>
            <a:pPr lvl="1"/>
            <a:r>
              <a:rPr lang="en-US" sz="2000" dirty="0"/>
              <a:t>To make a script</a:t>
            </a:r>
          </a:p>
          <a:p>
            <a:pPr lvl="1"/>
            <a:r>
              <a:rPr lang="en-US" sz="2000" dirty="0"/>
              <a:t>To make a module</a:t>
            </a:r>
          </a:p>
          <a:p>
            <a:pPr lvl="1"/>
            <a:endParaRPr lang="en-US" sz="2000" dirty="0"/>
          </a:p>
          <a:p>
            <a:r>
              <a:rPr lang="en-US" sz="2400" dirty="0"/>
              <a:t>Files that end with ‘.</a:t>
            </a:r>
            <a:r>
              <a:rPr lang="en-US" sz="2400" dirty="0" err="1"/>
              <a:t>py</a:t>
            </a:r>
            <a:r>
              <a:rPr lang="en-US" sz="2400" dirty="0"/>
              <a:t>’ are modules</a:t>
            </a:r>
          </a:p>
          <a:p>
            <a:r>
              <a:rPr lang="en-US" sz="2400" dirty="0"/>
              <a:t>Modules can be used in the interpreter, or by other modules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To use a module, import it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0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CBE0264-B43F-F24D-9024-601FDD46F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4328160" cy="402336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>
                <a:latin typeface="Monaco" pitchFamily="2" charset="77"/>
              </a:rPr>
              <a:t>#!/</a:t>
            </a:r>
            <a:r>
              <a:rPr lang="en-US" sz="1600" dirty="0" err="1">
                <a:latin typeface="Monaco" pitchFamily="2" charset="77"/>
              </a:rPr>
              <a:t>usr</a:t>
            </a:r>
            <a:r>
              <a:rPr lang="en-US" sz="1600" dirty="0">
                <a:latin typeface="Monaco" pitchFamily="2" charset="77"/>
              </a:rPr>
              <a:t>/bin/env python3</a:t>
            </a:r>
          </a:p>
          <a:p>
            <a:pPr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def plus10(x):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return x+10</a:t>
            </a:r>
          </a:p>
          <a:p>
            <a:pPr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if __name__ == “__main__”: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import sys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print(plus10(int(</a:t>
            </a:r>
            <a:r>
              <a:rPr lang="en-US" sz="1600" dirty="0" err="1">
                <a:latin typeface="Monaco" pitchFamily="2" charset="77"/>
              </a:rPr>
              <a:t>sys.argv</a:t>
            </a:r>
            <a:r>
              <a:rPr lang="en-US" sz="1600" dirty="0">
                <a:latin typeface="Monaco" pitchFamily="2" charset="77"/>
              </a:rPr>
              <a:t>[1])))</a:t>
            </a:r>
          </a:p>
          <a:p>
            <a:endParaRPr lang="en-US" sz="1600" dirty="0">
              <a:latin typeface="Monaco" pitchFamily="2" charset="77"/>
            </a:endParaRP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198919AD-1D74-5644-90AB-27DE5E378E27}"/>
              </a:ext>
            </a:extLst>
          </p:cNvPr>
          <p:cNvSpPr/>
          <p:nvPr/>
        </p:nvSpPr>
        <p:spPr>
          <a:xfrm>
            <a:off x="3002279" y="3886200"/>
            <a:ext cx="1661161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Modules you might care about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800" dirty="0"/>
          </a:p>
          <a:p>
            <a:r>
              <a:rPr lang="en-US" sz="1800" dirty="0" err="1"/>
              <a:t>os</a:t>
            </a:r>
            <a:r>
              <a:rPr lang="en-US" sz="1800" dirty="0"/>
              <a:t>		- file system operations</a:t>
            </a:r>
          </a:p>
          <a:p>
            <a:r>
              <a:rPr lang="en-US" sz="1800" dirty="0"/>
              <a:t>sys		- command line arguments</a:t>
            </a:r>
          </a:p>
          <a:p>
            <a:r>
              <a:rPr lang="en-US" sz="1800" dirty="0"/>
              <a:t>time		- system time, </a:t>
            </a:r>
            <a:r>
              <a:rPr lang="en-US" sz="1800" dirty="0" err="1"/>
              <a:t>etc</a:t>
            </a:r>
            <a:endParaRPr lang="en-US" sz="1800" dirty="0"/>
          </a:p>
          <a:p>
            <a:r>
              <a:rPr lang="en-US" sz="1800" dirty="0"/>
              <a:t>random	- random number generator</a:t>
            </a:r>
          </a:p>
          <a:p>
            <a:r>
              <a:rPr lang="en-US" sz="1800" dirty="0"/>
              <a:t>re		- regular expressions</a:t>
            </a:r>
          </a:p>
          <a:p>
            <a:r>
              <a:rPr lang="en-US" sz="1800" dirty="0" err="1"/>
              <a:t>heapq</a:t>
            </a:r>
            <a:r>
              <a:rPr lang="en-US" sz="1800" dirty="0"/>
              <a:t>		- turns lists into heaps!</a:t>
            </a:r>
          </a:p>
          <a:p>
            <a:r>
              <a:rPr lang="en-US" sz="1800" dirty="0" err="1"/>
              <a:t>argparse</a:t>
            </a:r>
            <a:r>
              <a:rPr lang="en-US" sz="1800" dirty="0"/>
              <a:t>	- CLI argument parsing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 and Memes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75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Directory Contents / Open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2400" dirty="0"/>
              <a:t>&gt;&gt;&gt; import </a:t>
            </a:r>
            <a:r>
              <a:rPr lang="en-US" sz="2400" dirty="0" err="1"/>
              <a:t>os</a:t>
            </a: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os.listdir</a:t>
            </a:r>
            <a:r>
              <a:rPr lang="en-US" sz="2400" dirty="0"/>
              <a:t>(‘.’)</a:t>
            </a:r>
          </a:p>
          <a:p>
            <a:pPr>
              <a:buFont typeface="Wingdings" charset="2"/>
              <a:buNone/>
            </a:pPr>
            <a:r>
              <a:rPr lang="tr-TR" sz="2400" dirty="0"/>
              <a:t>['Liens-50', 'ps0.pdf', 'ps0.tex’]</a:t>
            </a:r>
            <a:br>
              <a:rPr lang="tr-TR" sz="2400" dirty="0"/>
            </a:b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with open(‘ps0.tex’) as fin: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    data = </a:t>
            </a:r>
            <a:r>
              <a:rPr lang="en-US" sz="2400" dirty="0" err="1"/>
              <a:t>fin.read</a:t>
            </a:r>
            <a:r>
              <a:rPr lang="en-US" sz="2400" dirty="0"/>
              <a:t>()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</a:t>
            </a:r>
          </a:p>
          <a:p>
            <a:endParaRPr lang="en-US" sz="24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540480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Craziness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92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Lists/Dictionaries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Calling .sort() on a list will sort items in natural order</a:t>
            </a:r>
          </a:p>
          <a:p>
            <a:pPr lvl="1"/>
            <a:r>
              <a:rPr lang="en-US" sz="2000" dirty="0"/>
              <a:t>A set of tuples’ natural order will sort first by item 0, and break ties with remaining items</a:t>
            </a:r>
          </a:p>
          <a:p>
            <a:r>
              <a:rPr lang="en-US" sz="2400" dirty="0"/>
              <a:t>Using a dictionary in the context of a sequence will result in iteration over the dictionaries keys</a:t>
            </a:r>
          </a:p>
          <a:p>
            <a:pPr marL="365760" lvl="1" indent="0">
              <a:buNone/>
            </a:pPr>
            <a:r>
              <a:rPr lang="en-US" sz="2000" dirty="0"/>
              <a:t>&gt;&gt;&gt;for k in {‘a’:1, ‘b’:10, ‘c’:12}:</a:t>
            </a:r>
          </a:p>
          <a:p>
            <a:pPr marL="365760" lvl="1" indent="0">
              <a:buNone/>
            </a:pPr>
            <a:r>
              <a:rPr lang="en-US" sz="2000" dirty="0"/>
              <a:t>           print k</a:t>
            </a:r>
          </a:p>
          <a:p>
            <a:pPr marL="365760" lvl="1" indent="0">
              <a:buNone/>
            </a:pPr>
            <a:r>
              <a:rPr lang="en-US" sz="2000" dirty="0"/>
              <a:t>a</a:t>
            </a:r>
          </a:p>
          <a:p>
            <a:pPr marL="365760" lvl="1" indent="0">
              <a:buNone/>
            </a:pPr>
            <a:r>
              <a:rPr lang="en-US" sz="2000" dirty="0"/>
              <a:t>c</a:t>
            </a:r>
          </a:p>
          <a:p>
            <a:pPr marL="365760" lvl="1" indent="0">
              <a:buNone/>
            </a:pPr>
            <a:r>
              <a:rPr lang="en-US" sz="2000" dirty="0"/>
              <a:t>b</a:t>
            </a:r>
          </a:p>
          <a:p>
            <a:pPr marL="365760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60058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98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High-Level Interpreted (Scripting) Language</a:t>
            </a:r>
          </a:p>
          <a:p>
            <a:r>
              <a:rPr lang="en-US" sz="2800" dirty="0"/>
              <a:t>Python’s Type System</a:t>
            </a:r>
          </a:p>
          <a:p>
            <a:pPr lvl="1"/>
            <a:r>
              <a:rPr lang="en-US" sz="2400" i="1" dirty="0"/>
              <a:t>Strong</a:t>
            </a:r>
            <a:r>
              <a:rPr lang="en-US" sz="2400" dirty="0"/>
              <a:t> 		(like C, not Lisp)</a:t>
            </a:r>
          </a:p>
          <a:p>
            <a:pPr lvl="2"/>
            <a:r>
              <a:rPr lang="en-US" sz="1800" dirty="0"/>
              <a:t>Types aren’t implicitly converted</a:t>
            </a:r>
            <a:br>
              <a:rPr lang="en-US" sz="1800" dirty="0"/>
            </a:br>
            <a:endParaRPr lang="en-US" sz="1800" dirty="0"/>
          </a:p>
          <a:p>
            <a:pPr lvl="1"/>
            <a:r>
              <a:rPr lang="en-US" sz="2400" i="1" dirty="0"/>
              <a:t>Dynamic</a:t>
            </a:r>
            <a:r>
              <a:rPr lang="en-US" sz="2400" dirty="0"/>
              <a:t> 	(like Lisp not C)</a:t>
            </a:r>
          </a:p>
          <a:p>
            <a:pPr lvl="2"/>
            <a:r>
              <a:rPr lang="en-US" sz="1800" dirty="0"/>
              <a:t>Types are discovered at runtime, not declared beforehand</a:t>
            </a:r>
          </a:p>
          <a:p>
            <a:endParaRPr lang="en-US"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&amp; Classes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Python, everything is an object – although that’s not always obvious.</a:t>
            </a:r>
          </a:p>
          <a:p>
            <a:endParaRPr lang="en-US" sz="2400" dirty="0"/>
          </a:p>
          <a:p>
            <a:r>
              <a:rPr lang="en-US" sz="2400" dirty="0"/>
              <a:t>The simplest class:</a:t>
            </a:r>
          </a:p>
          <a:p>
            <a:endParaRPr lang="en-US" sz="24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class </a:t>
            </a:r>
            <a:r>
              <a:rPr lang="en-US" sz="1600" dirty="0" err="1">
                <a:latin typeface="Monaco" pitchFamily="2" charset="77"/>
              </a:rPr>
              <a:t>SimpleClass</a:t>
            </a:r>
            <a:r>
              <a:rPr lang="en-US" sz="1600" dirty="0">
                <a:latin typeface="Monaco" pitchFamily="2" charset="77"/>
              </a:rPr>
              <a:t>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pass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and self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2B6DA-FCF5-0FC8-16B1-FB3CD1AEC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 a Class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endParaRPr lang="en-US" sz="18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class </a:t>
            </a:r>
            <a:r>
              <a:rPr lang="en-US" sz="1600" dirty="0" err="1">
                <a:latin typeface="Monaco" pitchFamily="2" charset="77"/>
              </a:rPr>
              <a:t>SimpleClass</a:t>
            </a:r>
            <a:r>
              <a:rPr lang="en-US" sz="1600" dirty="0">
                <a:latin typeface="Monaco" pitchFamily="2" charset="77"/>
              </a:rPr>
              <a:t>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def __</a:t>
            </a:r>
            <a:r>
              <a:rPr lang="en-US" sz="1600" dirty="0" err="1">
                <a:latin typeface="Monaco" pitchFamily="2" charset="77"/>
              </a:rPr>
              <a:t>init</a:t>
            </a:r>
            <a:r>
              <a:rPr lang="en-US" sz="1600" dirty="0">
                <a:latin typeface="Monaco" pitchFamily="2" charset="77"/>
              </a:rPr>
              <a:t>__(self):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    </a:t>
            </a:r>
            <a:r>
              <a:rPr lang="en-US" sz="1600" dirty="0" err="1">
                <a:latin typeface="Monaco" pitchFamily="2" charset="77"/>
              </a:rPr>
              <a:t>self.x</a:t>
            </a:r>
            <a:r>
              <a:rPr lang="en-US" sz="1600" dirty="0">
                <a:latin typeface="Monaco" pitchFamily="2" charset="77"/>
              </a:rPr>
              <a:t> = 4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def </a:t>
            </a:r>
            <a:r>
              <a:rPr lang="en-US" sz="1600" dirty="0" err="1">
                <a:latin typeface="Monaco" pitchFamily="2" charset="77"/>
              </a:rPr>
              <a:t>morex</a:t>
            </a:r>
            <a:r>
              <a:rPr lang="en-US" sz="1600" dirty="0">
                <a:latin typeface="Monaco" pitchFamily="2" charset="77"/>
              </a:rPr>
              <a:t>(self):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    </a:t>
            </a:r>
            <a:r>
              <a:rPr lang="en-US" sz="1600" dirty="0" err="1">
                <a:latin typeface="Monaco" pitchFamily="2" charset="77"/>
              </a:rPr>
              <a:t>self.x</a:t>
            </a:r>
            <a:r>
              <a:rPr lang="en-US" sz="1600" dirty="0">
                <a:latin typeface="Monaco" pitchFamily="2" charset="77"/>
              </a:rPr>
              <a:t> += 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CB04A-2A2A-6735-19C3-11E590F8BE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Create an Instance, Call a Method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E4F594-3A4D-E4E7-82E1-9AF108D8FC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fontAlgn="auto">
              <a:buFont typeface="Wingdings" charset="2"/>
              <a:buNone/>
            </a:pPr>
            <a:endParaRPr lang="en-US" sz="1600" dirty="0"/>
          </a:p>
          <a:p>
            <a:pPr fontAlgn="auto"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z = </a:t>
            </a:r>
            <a:r>
              <a:rPr lang="en-US" sz="1600" dirty="0" err="1">
                <a:latin typeface="Monaco" pitchFamily="2" charset="77"/>
              </a:rPr>
              <a:t>SimpleClass</a:t>
            </a:r>
            <a:r>
              <a:rPr lang="en-US" sz="1600" dirty="0">
                <a:latin typeface="Monaco" pitchFamily="2" charset="77"/>
              </a:rPr>
              <a:t>()</a:t>
            </a:r>
          </a:p>
          <a:p>
            <a:pPr fontAlgn="auto">
              <a:buFont typeface="Wingdings" charset="2"/>
              <a:buNone/>
            </a:pPr>
            <a:r>
              <a:rPr lang="en-US" sz="1600" dirty="0" err="1">
                <a:latin typeface="Monaco" pitchFamily="2" charset="77"/>
              </a:rPr>
              <a:t>z.morex</a:t>
            </a:r>
            <a:r>
              <a:rPr lang="en-US" sz="1600" dirty="0">
                <a:latin typeface="Monaco" pitchFamily="2" charset="77"/>
              </a:rPr>
              <a:t>()</a:t>
            </a:r>
          </a:p>
          <a:p>
            <a:endParaRPr lang="en-US" sz="1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Etc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543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Parameters 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a, </a:t>
            </a:r>
            <a:r>
              <a:rPr lang="en-US" sz="1600" dirty="0" err="1">
                <a:latin typeface="Monaco" pitchFamily="2" charset="77"/>
              </a:rPr>
              <a:t>b</a:t>
            </a:r>
            <a:r>
              <a:rPr lang="en-US" sz="1600" dirty="0">
                <a:latin typeface="Monaco" pitchFamily="2" charset="77"/>
              </a:rPr>
              <a:t>=9):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return a + b</a:t>
            </a:r>
            <a:br>
              <a:rPr lang="en-US" sz="1600" dirty="0">
                <a:latin typeface="Monaco" pitchFamily="2" charset="77"/>
              </a:rPr>
            </a:br>
            <a:br>
              <a:rPr lang="en-US" sz="2000" dirty="0"/>
            </a:br>
            <a:endParaRPr lang="en-US" sz="20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000" dirty="0"/>
              <a:t>Invocation: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( 1 )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( 2, 10 )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000" i="1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000" i="1" dirty="0"/>
              <a:t>			What’s going to happen here?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Parameters &amp; A Mystery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a, </a:t>
            </a:r>
            <a:r>
              <a:rPr lang="en-US" sz="1600" dirty="0" err="1">
                <a:latin typeface="Monaco" pitchFamily="2" charset="77"/>
              </a:rPr>
              <a:t>l</a:t>
            </a:r>
            <a:r>
              <a:rPr lang="en-US" sz="1600" dirty="0">
                <a:latin typeface="Monaco" pitchFamily="2" charset="77"/>
              </a:rPr>
              <a:t> = [ ]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</a:t>
            </a:r>
            <a:r>
              <a:rPr lang="en-US" sz="1600" dirty="0" err="1">
                <a:latin typeface="Monaco" pitchFamily="2" charset="77"/>
              </a:rPr>
              <a:t>l.append</a:t>
            </a:r>
            <a:r>
              <a:rPr lang="en-US" sz="1600" dirty="0">
                <a:latin typeface="Monaco" pitchFamily="2" charset="77"/>
              </a:rPr>
              <a:t>( a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return l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( 1 )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[ 1 ]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( 7, [1,2,3]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????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( 2 )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????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List Comprehensions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Applying an operation to a list: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a = range(5)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b = [x*2 for x in a]</a:t>
            </a:r>
          </a:p>
          <a:p>
            <a:pPr lvl="1">
              <a:buFontTx/>
              <a:buNone/>
            </a:pPr>
            <a:endParaRPr lang="en-US" sz="2000" dirty="0"/>
          </a:p>
          <a:p>
            <a:r>
              <a:rPr lang="en-US" sz="2400" dirty="0"/>
              <a:t>Refining a list: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a = range(5)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b = [x for x in a if x % 2 == 0]</a:t>
            </a:r>
          </a:p>
          <a:p>
            <a:pPr lvl="1">
              <a:buFontTx/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comprehensions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Sets:</a:t>
            </a:r>
          </a:p>
          <a:p>
            <a:pPr marL="0" indent="0">
              <a:buNone/>
            </a:pPr>
            <a:r>
              <a:rPr lang="en-US" sz="1600" dirty="0">
                <a:latin typeface="Monaco" pitchFamily="2" charset="77"/>
              </a:rPr>
              <a:t>	s = {char for char in ‘hello there cheddar’}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Dictionaries:</a:t>
            </a:r>
          </a:p>
          <a:p>
            <a:pPr marL="0" indent="0">
              <a:buNone/>
            </a:pPr>
            <a:r>
              <a:rPr lang="en-US" sz="1600" dirty="0">
                <a:latin typeface="Monaco" pitchFamily="2" charset="77"/>
              </a:rPr>
              <a:t>	s = {</a:t>
            </a:r>
            <a:r>
              <a:rPr lang="en-US" sz="1600" dirty="0" err="1">
                <a:latin typeface="Monaco" pitchFamily="2" charset="77"/>
              </a:rPr>
              <a:t>char:char</a:t>
            </a:r>
            <a:r>
              <a:rPr lang="en-US" sz="1600" dirty="0">
                <a:latin typeface="Monaco" pitchFamily="2" charset="77"/>
              </a:rPr>
              <a:t>*2 for char in ‘hello’}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79011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Craziness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Wingdings" charset="2"/>
              <a:buNone/>
            </a:pPr>
            <a:r>
              <a:rPr lang="en-US" sz="1600" b="1" dirty="0">
                <a:latin typeface="Monaco" pitchFamily="2" charset="77"/>
              </a:rPr>
              <a:t>def </a:t>
            </a:r>
            <a:r>
              <a:rPr lang="en-US" sz="1600" dirty="0">
                <a:latin typeface="Monaco" pitchFamily="2" charset="77"/>
              </a:rPr>
              <a:t>outer( operand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</a:t>
            </a:r>
            <a:r>
              <a:rPr lang="en-US" sz="1600" b="1" dirty="0">
                <a:latin typeface="Monaco" pitchFamily="2" charset="77"/>
              </a:rPr>
              <a:t>def </a:t>
            </a:r>
            <a:r>
              <a:rPr lang="en-US" sz="1600" dirty="0">
                <a:latin typeface="Monaco" pitchFamily="2" charset="77"/>
              </a:rPr>
              <a:t>inner( </a:t>
            </a:r>
            <a:r>
              <a:rPr lang="en-US" sz="1600" dirty="0" err="1">
                <a:latin typeface="Monaco" pitchFamily="2" charset="77"/>
              </a:rPr>
              <a:t>x</a:t>
            </a:r>
            <a:r>
              <a:rPr lang="en-US" sz="1600" dirty="0">
                <a:latin typeface="Monaco" pitchFamily="2" charset="77"/>
              </a:rPr>
              <a:t>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    </a:t>
            </a:r>
            <a:r>
              <a:rPr lang="en-US" sz="1600" b="1" dirty="0">
                <a:latin typeface="Monaco" pitchFamily="2" charset="77"/>
              </a:rPr>
              <a:t>return </a:t>
            </a:r>
            <a:r>
              <a:rPr lang="en-US" sz="1600" dirty="0" err="1">
                <a:latin typeface="Monaco" pitchFamily="2" charset="77"/>
              </a:rPr>
              <a:t>x</a:t>
            </a:r>
            <a:r>
              <a:rPr lang="en-US" sz="1600" dirty="0">
                <a:latin typeface="Monaco" pitchFamily="2" charset="77"/>
              </a:rPr>
              <a:t> + operand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</a:t>
            </a:r>
            <a:r>
              <a:rPr lang="en-US" sz="1600" b="1" dirty="0">
                <a:latin typeface="Monaco" pitchFamily="2" charset="77"/>
              </a:rPr>
              <a:t>return </a:t>
            </a:r>
            <a:r>
              <a:rPr lang="en-US" sz="1600" dirty="0">
                <a:latin typeface="Monaco" pitchFamily="2" charset="77"/>
              </a:rPr>
              <a:t>inner</a:t>
            </a:r>
          </a:p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Wingdings" charset="2"/>
              <a:buNone/>
            </a:pPr>
            <a:r>
              <a:rPr lang="en-US" sz="2000" i="1" dirty="0"/>
              <a:t>What have I done here?</a:t>
            </a:r>
          </a:p>
          <a:p>
            <a:pPr>
              <a:buFont typeface="Wingdings" charset="2"/>
              <a:buNone/>
            </a:pPr>
            <a:r>
              <a:rPr lang="en-US" sz="2000" i="1" dirty="0"/>
              <a:t>Why would anyone ever care?</a:t>
            </a:r>
          </a:p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Wingdings" charset="2"/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Docstrings and help()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 err="1"/>
              <a:t>Docstrings</a:t>
            </a:r>
            <a:r>
              <a:rPr lang="en-US" sz="2400" dirty="0"/>
              <a:t> provide built in documentation for modules, functions, classes and methods.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add4(x):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“““Add 4 to the value specified”””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return x+4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 err="1"/>
              <a:t>Docstrings</a:t>
            </a:r>
            <a:r>
              <a:rPr lang="en-US" sz="2400" dirty="0"/>
              <a:t> can be accesses in the interpreter using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help(&lt;object or name&gt;)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Basic types: number, lists, dictionaries, tuples, sets</a:t>
            </a:r>
          </a:p>
          <a:p>
            <a:r>
              <a:rPr lang="en-US" sz="2400" dirty="0"/>
              <a:t>Whitespace delimits blocks</a:t>
            </a:r>
          </a:p>
          <a:p>
            <a:r>
              <a:rPr lang="en-US" sz="2400" dirty="0"/>
              <a:t>Don’t write </a:t>
            </a:r>
            <a:r>
              <a:rPr lang="en-US" sz="2400" b="1" dirty="0"/>
              <a:t>for</a:t>
            </a:r>
            <a:r>
              <a:rPr lang="en-US" sz="2400" dirty="0"/>
              <a:t> loops like you would in C</a:t>
            </a:r>
          </a:p>
          <a:p>
            <a:r>
              <a:rPr lang="en-US" sz="2400" dirty="0"/>
              <a:t>Use a file as a script by testing </a:t>
            </a:r>
            <a:r>
              <a:rPr lang="en-US" sz="2400" b="1" dirty="0"/>
              <a:t>__name__</a:t>
            </a:r>
          </a:p>
          <a:p>
            <a:r>
              <a:rPr lang="en-US" sz="2400" dirty="0"/>
              <a:t>Reuse code in modules with </a:t>
            </a:r>
            <a:r>
              <a:rPr lang="en-US" sz="2400" b="1" dirty="0"/>
              <a:t>import</a:t>
            </a:r>
          </a:p>
          <a:p>
            <a:r>
              <a:rPr lang="en-US" sz="2400" dirty="0"/>
              <a:t>Learn about modules with </a:t>
            </a:r>
            <a:r>
              <a:rPr lang="en-US" sz="2400" b="1" dirty="0"/>
              <a:t>help()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You Really Care About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txBody>
          <a:bodyPr>
            <a:normAutofit/>
          </a:bodyPr>
          <a:lstStyle/>
          <a:p>
            <a:r>
              <a:rPr lang="en-US" sz="2000" dirty="0"/>
              <a:t>Whitespace counts</a:t>
            </a:r>
          </a:p>
          <a:p>
            <a:pPr lvl="1"/>
            <a:r>
              <a:rPr lang="en-US" sz="1800" b="1" dirty="0"/>
              <a:t>Use spaces, not tabs!</a:t>
            </a:r>
          </a:p>
          <a:p>
            <a:r>
              <a:rPr lang="en-US" sz="2000" dirty="0"/>
              <a:t>Everything is an object</a:t>
            </a:r>
          </a:p>
          <a:p>
            <a:r>
              <a:rPr lang="en-US" sz="2000" dirty="0"/>
              <a:t>Python has an interpreter – use it</a:t>
            </a:r>
          </a:p>
          <a:p>
            <a:r>
              <a:rPr lang="en-US" sz="2000" dirty="0"/>
              <a:t>Use a real editor that has a python mode</a:t>
            </a:r>
          </a:p>
          <a:p>
            <a:pPr lvl="1"/>
            <a:r>
              <a:rPr lang="en-US" sz="1800" dirty="0" err="1"/>
              <a:t>VSCode</a:t>
            </a:r>
            <a:endParaRPr lang="en-US" sz="1800" dirty="0"/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</a:t>
            </a:r>
          </a:p>
          <a:p>
            <a:pPr lvl="1"/>
            <a:r>
              <a:rPr lang="en-US" sz="1800" dirty="0"/>
              <a:t>Google </a:t>
            </a:r>
            <a:r>
              <a:rPr lang="en-US" sz="1800" dirty="0" err="1"/>
              <a:t>Colab</a:t>
            </a:r>
            <a:endParaRPr lang="en-US" sz="1800" dirty="0"/>
          </a:p>
          <a:p>
            <a:pPr lvl="1"/>
            <a:r>
              <a:rPr lang="en-US" sz="1800" dirty="0"/>
              <a:t>Emacs</a:t>
            </a:r>
          </a:p>
          <a:p>
            <a:pPr lvl="1"/>
            <a:r>
              <a:rPr lang="en-US" sz="1800" dirty="0"/>
              <a:t>Vim</a:t>
            </a:r>
          </a:p>
          <a:p>
            <a:pPr lvl="1"/>
            <a:r>
              <a:rPr lang="en-US" sz="1800" dirty="0" err="1"/>
              <a:t>PyCharm</a:t>
            </a:r>
            <a:endParaRPr lang="en-US" sz="1800" dirty="0"/>
          </a:p>
          <a:p>
            <a:pPr marL="0" indent="0"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8" y="1845734"/>
            <a:ext cx="7543799" cy="15832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b="1" i="1" dirty="0"/>
          </a:p>
          <a:p>
            <a:pPr marL="0" indent="0">
              <a:buNone/>
            </a:pPr>
            <a:endParaRPr lang="en-US" sz="2000" b="1" i="1" dirty="0"/>
          </a:p>
          <a:p>
            <a:pPr marL="0" indent="0" algn="ctr">
              <a:buNone/>
            </a:pPr>
            <a:r>
              <a:rPr lang="en-US" sz="2000" b="1" i="1" dirty="0"/>
              <a:t>matplotlib is the </a:t>
            </a:r>
            <a:r>
              <a:rPr lang="en-US" sz="2000" b="1" i="1" dirty="0" err="1"/>
              <a:t>defacto</a:t>
            </a:r>
            <a:r>
              <a:rPr lang="en-US" sz="2000" b="1" i="1" dirty="0"/>
              <a:t> tool for plotting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ADBB2-3E2B-484C-8B99-15233C5CF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58" y="3428999"/>
            <a:ext cx="8016242" cy="24400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fro</a:t>
            </a:r>
            <a:r>
              <a:rPr lang="en-US" sz="1600" dirty="0">
                <a:latin typeface="Monaco" pitchFamily="2" charset="77"/>
              </a:rPr>
              <a:t>m matplotlib import </a:t>
            </a:r>
            <a:r>
              <a:rPr lang="en-US" sz="1600" dirty="0" err="1">
                <a:latin typeface="Monaco" pitchFamily="2" charset="77"/>
              </a:rPr>
              <a:t>pyplot</a:t>
            </a:r>
            <a:endParaRPr lang="en-US" sz="1600" dirty="0">
              <a:latin typeface="Monaco" pitchFamily="2" charset="77"/>
            </a:endParaRPr>
          </a:p>
          <a:p>
            <a:pPr marL="0" indent="0">
              <a:buNone/>
            </a:pPr>
            <a:endParaRPr lang="en-US" sz="1600" dirty="0">
              <a:latin typeface="Monaco" pitchFamily="2" charset="77"/>
            </a:endParaRPr>
          </a:p>
          <a:p>
            <a:pPr marL="0" indent="0">
              <a:buNone/>
            </a:pPr>
            <a:r>
              <a:rPr lang="en-US" sz="1600" dirty="0" err="1">
                <a:latin typeface="Monaco" pitchFamily="2" charset="77"/>
              </a:rPr>
              <a:t>pyplot.plot</a:t>
            </a:r>
            <a:r>
              <a:rPr lang="en-US" sz="1600" dirty="0">
                <a:latin typeface="Monaco" pitchFamily="2" charset="77"/>
              </a:rPr>
              <a:t>(range(100))</a:t>
            </a:r>
          </a:p>
          <a:p>
            <a:pPr marL="0" indent="0">
              <a:buNone/>
            </a:pPr>
            <a:r>
              <a:rPr lang="en-US" sz="1600" dirty="0" err="1">
                <a:latin typeface="Monaco" pitchFamily="2" charset="77"/>
              </a:rPr>
              <a:t>pyplot.title</a:t>
            </a:r>
            <a:r>
              <a:rPr lang="en-US" sz="1600" dirty="0">
                <a:latin typeface="Monaco" pitchFamily="2" charset="77"/>
              </a:rPr>
              <a:t>(‘cheese eaten vs time’)</a:t>
            </a:r>
          </a:p>
          <a:p>
            <a:pPr marL="0" indent="0">
              <a:buNone/>
            </a:pPr>
            <a:r>
              <a:rPr lang="en-US" sz="1600" dirty="0" err="1">
                <a:latin typeface="Monaco" pitchFamily="2" charset="77"/>
              </a:rPr>
              <a:t>pyplot.savefig</a:t>
            </a:r>
            <a:r>
              <a:rPr lang="en-US" sz="1600" dirty="0">
                <a:latin typeface="Monaco" pitchFamily="2" charset="77"/>
              </a:rPr>
              <a:t>(‘</a:t>
            </a:r>
            <a:r>
              <a:rPr lang="en-US" sz="1600" dirty="0" err="1">
                <a:latin typeface="Monaco" pitchFamily="2" charset="77"/>
              </a:rPr>
              <a:t>figure.pdf</a:t>
            </a:r>
            <a:r>
              <a:rPr lang="en-US" sz="1600" dirty="0">
                <a:latin typeface="Monaco" pitchFamily="2" charset="77"/>
              </a:rPr>
              <a:t>’)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837492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EBFB9D5-2BF6-7F59-731A-9C3537EA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Conda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, </a:t>
            </a:r>
            <a:r>
              <a:rPr lang="en-US" dirty="0" err="1"/>
              <a:t>Colab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D165D5-782F-1C4D-9AB4-B979EBB13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52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1B41CB-C217-EB52-2E3B-C50EDC2A3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FE6498-E25E-C972-0FED-C0A3F73A36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58" y="1845734"/>
            <a:ext cx="4053841" cy="402336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Conda</a:t>
            </a:r>
            <a:r>
              <a:rPr lang="en-US" dirty="0"/>
              <a:t> lets you manage virtual environments in python</a:t>
            </a:r>
          </a:p>
          <a:p>
            <a:endParaRPr lang="en-US" dirty="0"/>
          </a:p>
          <a:p>
            <a:r>
              <a:rPr lang="en-US" dirty="0"/>
              <a:t>Helps keep conflicting dependencies on your machine</a:t>
            </a:r>
          </a:p>
          <a:p>
            <a:endParaRPr lang="en-US" dirty="0"/>
          </a:p>
          <a:p>
            <a:r>
              <a:rPr lang="en-US" dirty="0"/>
              <a:t>Different versions of python</a:t>
            </a:r>
          </a:p>
          <a:p>
            <a:r>
              <a:rPr lang="en-US" dirty="0"/>
              <a:t>Different versions of supplemental libraries</a:t>
            </a:r>
          </a:p>
          <a:p>
            <a:endParaRPr lang="en-US" dirty="0"/>
          </a:p>
          <a:p>
            <a:r>
              <a:rPr lang="en-US" dirty="0"/>
              <a:t>Environments can be ”exported” to a text file</a:t>
            </a:r>
          </a:p>
          <a:p>
            <a:endParaRPr lang="en-US" dirty="0"/>
          </a:p>
          <a:p>
            <a:r>
              <a:rPr lang="en-US" dirty="0"/>
              <a:t>&gt; </a:t>
            </a:r>
            <a:r>
              <a:rPr lang="en-US" dirty="0" err="1"/>
              <a:t>conda</a:t>
            </a:r>
            <a:r>
              <a:rPr lang="en-US" dirty="0"/>
              <a:t> create –n summer24 python=3.12 </a:t>
            </a:r>
            <a:br>
              <a:rPr lang="en-US" dirty="0"/>
            </a:br>
            <a:r>
              <a:rPr lang="en-US" dirty="0"/>
              <a:t>&gt; </a:t>
            </a:r>
            <a:r>
              <a:rPr lang="en-US" dirty="0" err="1"/>
              <a:t>conda</a:t>
            </a:r>
            <a:r>
              <a:rPr lang="en-US" dirty="0"/>
              <a:t> activate summer24</a:t>
            </a:r>
            <a:br>
              <a:rPr lang="en-US" dirty="0"/>
            </a:br>
            <a:r>
              <a:rPr lang="en-US" dirty="0"/>
              <a:t>&gt; </a:t>
            </a:r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pytorch</a:t>
            </a:r>
            <a:r>
              <a:rPr lang="en-US" dirty="0"/>
              <a:t>, </a:t>
            </a:r>
            <a:r>
              <a:rPr lang="en-US" dirty="0" err="1"/>
              <a:t>ipython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, </a:t>
            </a:r>
            <a:r>
              <a:rPr lang="en-US" dirty="0" err="1"/>
              <a:t>ipykernel</a:t>
            </a:r>
            <a:r>
              <a:rPr lang="en-US" dirty="0"/>
              <a:t>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EB824B3-F217-94A0-6454-6210DEF30C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4075" y="2684046"/>
            <a:ext cx="3702050" cy="234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445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EC87-BEA3-80D5-CDFC-6D22F4FC5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9405B-D1D7-9299-55C9-7B7238FA38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Interactive environment for python</a:t>
            </a:r>
          </a:p>
          <a:p>
            <a:r>
              <a:rPr lang="en-US" dirty="0"/>
              <a:t>Can be run inside browser or </a:t>
            </a:r>
            <a:r>
              <a:rPr lang="en-US" dirty="0" err="1"/>
              <a:t>VSCode</a:t>
            </a:r>
            <a:endParaRPr lang="en-US" dirty="0"/>
          </a:p>
          <a:p>
            <a:endParaRPr lang="en-US" dirty="0"/>
          </a:p>
          <a:p>
            <a:r>
              <a:rPr lang="en-US" dirty="0"/>
              <a:t>Pros:</a:t>
            </a:r>
          </a:p>
          <a:p>
            <a:pPr lvl="1"/>
            <a:r>
              <a:rPr lang="en-US" dirty="0"/>
              <a:t>Easy interaction, plots available inline</a:t>
            </a:r>
          </a:p>
          <a:p>
            <a:pPr lvl="1"/>
            <a:r>
              <a:rPr lang="en-US" dirty="0"/>
              <a:t>Rapid prototyping</a:t>
            </a:r>
          </a:p>
          <a:p>
            <a:pPr lvl="1"/>
            <a:r>
              <a:rPr lang="en-US" dirty="0"/>
              <a:t>Markdown notes can be kept inside</a:t>
            </a:r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Easy to write terrible code</a:t>
            </a:r>
          </a:p>
          <a:p>
            <a:pPr lvl="1"/>
            <a:r>
              <a:rPr lang="en-US" dirty="0"/>
              <a:t>Everything is global</a:t>
            </a:r>
          </a:p>
          <a:p>
            <a:pPr lvl="1"/>
            <a:r>
              <a:rPr lang="en-US" dirty="0"/>
              <a:t>You may not see bugs until you restart the notebook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B39C07-5D22-1E75-0CC1-0A9BC9C81D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4075" y="2761339"/>
            <a:ext cx="3702050" cy="219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739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7720EC-226C-3FEC-EACA-32D2DA7A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Google </a:t>
            </a:r>
            <a:r>
              <a:rPr lang="en-US" dirty="0" err="1"/>
              <a:t>Colab</a:t>
            </a:r>
            <a:r>
              <a:rPr lang="en-US" dirty="0"/>
              <a:t>: https://</a:t>
            </a:r>
            <a:r>
              <a:rPr lang="en-US" dirty="0" err="1"/>
              <a:t>colab.google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47F1462-71B4-2417-C9F6-18F5C99D8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/>
          <a:p>
            <a:r>
              <a:rPr lang="en-US" dirty="0"/>
              <a:t>Potentially free use of cloud resources</a:t>
            </a:r>
          </a:p>
          <a:p>
            <a:r>
              <a:rPr lang="en-US" dirty="0"/>
              <a:t>Similar to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90AF18-8C1E-D8D2-0A26-F00A2004AD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3440" y="2778823"/>
            <a:ext cx="3703320" cy="2157183"/>
          </a:xfrm>
          <a:noFill/>
        </p:spPr>
      </p:pic>
    </p:spTree>
    <p:extLst>
      <p:ext uri="{BB962C8B-B14F-4D97-AF65-F5344CB8AC3E}">
        <p14:creationId xmlns:p14="http://schemas.microsoft.com/office/powerpoint/2010/main" val="21067212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4A6D-0F04-7EBF-8B6A-E514E9CFE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/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AD15A-97C4-0F20-465D-101CD3F4A7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&gt; git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&gt; git remote add origin &lt;ssh location&gt;</a:t>
            </a:r>
          </a:p>
          <a:p>
            <a:r>
              <a:rPr lang="en-US" dirty="0"/>
              <a:t>&gt; git add </a:t>
            </a:r>
            <a:r>
              <a:rPr lang="en-US" dirty="0" err="1"/>
              <a:t>my_notebook.ipynb</a:t>
            </a:r>
            <a:endParaRPr lang="en-US" dirty="0"/>
          </a:p>
          <a:p>
            <a:r>
              <a:rPr lang="en-US" dirty="0"/>
              <a:t>&gt; git commit -m “Initial commit”</a:t>
            </a:r>
          </a:p>
          <a:p>
            <a:r>
              <a:rPr lang="en-US" dirty="0"/>
              <a:t>&gt; git push origin main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Resources: </a:t>
            </a:r>
          </a:p>
          <a:p>
            <a:pPr lvl="1"/>
            <a:r>
              <a:rPr lang="en-US" dirty="0">
                <a:hlinkClick r:id="rId2"/>
              </a:rPr>
              <a:t>https://jwiegley.github.io/git-from-the-bottom-up/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https://docs.github.com/en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https://skills.github.com/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E3054-4F0F-1EAA-905A-FFA66C4AB5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the command line interface</a:t>
            </a:r>
          </a:p>
          <a:p>
            <a:r>
              <a:rPr lang="en-US" dirty="0"/>
              <a:t>Be thoughtful about commit messages</a:t>
            </a:r>
          </a:p>
          <a:p>
            <a:pPr lvl="1"/>
            <a:r>
              <a:rPr lang="en-US" dirty="0"/>
              <a:t>Focus on the “why” and high level “what”  </a:t>
            </a:r>
          </a:p>
          <a:p>
            <a:pPr lvl="1"/>
            <a:endParaRPr lang="en-US" dirty="0"/>
          </a:p>
          <a:p>
            <a:r>
              <a:rPr lang="en-US" dirty="0"/>
              <a:t>First line of commit message should be short</a:t>
            </a:r>
          </a:p>
          <a:p>
            <a:pPr lvl="1"/>
            <a:r>
              <a:rPr lang="en-US" dirty="0"/>
              <a:t>Follow up with additional paragraphs if need be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If you do check in work just to temporarily ”save” it, go back and clean up later</a:t>
            </a:r>
          </a:p>
          <a:p>
            <a:pPr lvl="1"/>
            <a:r>
              <a:rPr lang="en-US" dirty="0"/>
              <a:t>rebase</a:t>
            </a:r>
          </a:p>
          <a:p>
            <a:pPr lvl="1"/>
            <a:r>
              <a:rPr lang="en-US" dirty="0"/>
              <a:t>commit --amend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317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F378-638D-2187-12D5-E56D14A7C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Book?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00859-CE59-AEC4-568E-F045FAC3F2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Consider this book if you like a physical reference</a:t>
            </a:r>
          </a:p>
          <a:p>
            <a:endParaRPr lang="en-US" dirty="0"/>
          </a:p>
          <a:p>
            <a:r>
              <a:rPr lang="en-US" dirty="0"/>
              <a:t>Beware that these toolkits (especially </a:t>
            </a:r>
            <a:r>
              <a:rPr lang="en-US" dirty="0" err="1"/>
              <a:t>pytorch</a:t>
            </a:r>
            <a:r>
              <a:rPr lang="en-US" dirty="0"/>
              <a:t>) evolve rapidly….</a:t>
            </a:r>
          </a:p>
          <a:p>
            <a:endParaRPr lang="en-US" dirty="0"/>
          </a:p>
          <a:p>
            <a:pPr lvl="1"/>
            <a:r>
              <a:rPr lang="en-US" dirty="0">
                <a:hlinkClick r:id="rId2"/>
              </a:rPr>
              <a:t>https://pytorch.org/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https://scikit-learn.org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C8DCF1-E830-1439-D26C-2B799B32A5A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555" y="1846263"/>
            <a:ext cx="3261089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5715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F6C73-3FEC-C023-F80D-88B80BC96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more about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89DFC-617D-336F-60D4-C16F06586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58" y="1845734"/>
            <a:ext cx="3901441" cy="402336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https://www.youtube.com/@AndrejKarpathy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Building </a:t>
            </a:r>
            <a:r>
              <a:rPr lang="en-US" dirty="0" err="1"/>
              <a:t>micrograd</a:t>
            </a:r>
            <a:r>
              <a:rPr lang="en-US" dirty="0"/>
              <a:t> (2h) </a:t>
            </a:r>
            <a:r>
              <a:rPr lang="en-US" dirty="0">
                <a:hlinkClick r:id="rId3"/>
              </a:rPr>
              <a:t>https://www.youtube.com/watch?v=VMj-3S1tku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 err="1"/>
              <a:t>Makemore</a:t>
            </a:r>
            <a:r>
              <a:rPr lang="en-US" dirty="0"/>
              <a:t> series (5 parts, 8h) </a:t>
            </a:r>
            <a:r>
              <a:rPr lang="en-US" dirty="0">
                <a:hlinkClick r:id="rId4"/>
              </a:rPr>
              <a:t>https://www.youtube.com/watch?v=PaCmpygFfXo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Let’s build GPT from scratch, in code (2h) </a:t>
            </a:r>
            <a:r>
              <a:rPr lang="en-US" dirty="0">
                <a:hlinkClick r:id="rId5"/>
              </a:rPr>
              <a:t>https://www.youtube.com/watch?v=kCc8FmEb1nY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150876" lvl="1" indent="0">
              <a:buNone/>
            </a:pPr>
            <a:r>
              <a:rPr lang="en-US" dirty="0"/>
              <a:t>	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1B5BC2-7A05-E4BE-CA41-5776B73CC239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5018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A8518-193A-C340-B4EB-380F45853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Numeric Datatypes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6E649-E000-314D-9025-F122A1902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Integers				10000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Integers grow arbitrarily large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Similar to </a:t>
            </a:r>
            <a:r>
              <a:rPr lang="en-US" sz="1800" dirty="0" err="1"/>
              <a:t>BigInt</a:t>
            </a:r>
            <a:r>
              <a:rPr lang="en-US" sz="1800" dirty="0"/>
              <a:t> in Java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Note that division yields a float! 1/10 = 0.1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18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150876" lvl="1" indent="0">
              <a:buNone/>
            </a:pPr>
            <a:r>
              <a:rPr lang="en-US" sz="2800" dirty="0"/>
              <a:t>Floating Point		4.5123</a:t>
            </a:r>
          </a:p>
          <a:p>
            <a:pPr marL="150876" lvl="1" indent="0">
              <a:buNone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620301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Critical Data Types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400" dirty="0"/>
              <a:t>Strings		“Hello World”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Byte-arrays	</a:t>
            </a:r>
            <a:r>
              <a:rPr lang="en-US" sz="2400" dirty="0" err="1"/>
              <a:t>b’hi</a:t>
            </a:r>
            <a:r>
              <a:rPr lang="en-US" sz="2400" dirty="0"/>
              <a:t> there’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Tuples		(1, 4, 5)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Lists			[1, 4, 5]	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Dictionaries	{“first” : 1, “second” : 2}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Sets			{‘a’, ‘b’, ‘c’}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Note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There is no </a:t>
            </a:r>
            <a:r>
              <a:rPr lang="en-US" sz="2400" b="1" dirty="0"/>
              <a:t>character </a:t>
            </a:r>
            <a:r>
              <a:rPr lang="en-US" sz="2400" dirty="0"/>
              <a:t>data-type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Strings </a:t>
            </a:r>
            <a:r>
              <a:rPr lang="en-US" sz="2400" b="1" dirty="0"/>
              <a:t>are</a:t>
            </a:r>
            <a:r>
              <a:rPr lang="en-US" sz="2400" dirty="0"/>
              <a:t> </a:t>
            </a:r>
            <a:r>
              <a:rPr lang="en-US" sz="2400" b="1" dirty="0"/>
              <a:t>not</a:t>
            </a:r>
            <a:r>
              <a:rPr lang="en-US" sz="2400" dirty="0"/>
              <a:t> byte-arrays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Strings and tuples are </a:t>
            </a:r>
            <a:r>
              <a:rPr lang="en-US" sz="2400" b="1" dirty="0"/>
              <a:t>immutable</a:t>
            </a:r>
          </a:p>
          <a:p>
            <a:pPr lvl="1"/>
            <a:r>
              <a:rPr lang="en-US" sz="2000" dirty="0"/>
              <a:t>you cannot modify them without creating a new instance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Lists, dictionaries, and sets are </a:t>
            </a:r>
            <a:r>
              <a:rPr lang="en-US" sz="2400" b="1" dirty="0"/>
              <a:t>mutable</a:t>
            </a:r>
          </a:p>
          <a:p>
            <a:pPr lvl="1"/>
            <a:r>
              <a:rPr lang="en-US" sz="2000" dirty="0"/>
              <a:t>They work like you’d probably expect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Strings can be formed in a few ways such as:</a:t>
            </a:r>
          </a:p>
          <a:p>
            <a:pPr lvl="1"/>
            <a:r>
              <a:rPr lang="en-US" sz="2400" dirty="0"/>
              <a:t>Double quotes:  “Hello World”</a:t>
            </a:r>
          </a:p>
          <a:p>
            <a:pPr lvl="1"/>
            <a:r>
              <a:rPr lang="en-US" sz="2400" dirty="0"/>
              <a:t>Single quotes:   ‘Hello World’</a:t>
            </a:r>
          </a:p>
          <a:p>
            <a:pPr lvl="1"/>
            <a:r>
              <a:rPr lang="en-US" sz="2400" dirty="0"/>
              <a:t>Triple quotes: “““Hello World”””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f-strings: </a:t>
            </a:r>
            <a:r>
              <a:rPr lang="en-US" sz="2400" dirty="0" err="1"/>
              <a:t>f”Hey</a:t>
            </a:r>
            <a:r>
              <a:rPr lang="en-US" sz="2400" dirty="0"/>
              <a:t> {Bob}”    </a:t>
            </a:r>
          </a:p>
          <a:p>
            <a:pPr lvl="1"/>
            <a:r>
              <a:rPr lang="en-US" sz="2400" dirty="0"/>
              <a:t>raw strings: </a:t>
            </a:r>
            <a:r>
              <a:rPr lang="en-US" sz="2400" dirty="0" err="1"/>
              <a:t>r”Hey</a:t>
            </a:r>
            <a:r>
              <a:rPr lang="en-US" sz="2400" dirty="0"/>
              <a:t> cheese\n”</a:t>
            </a:r>
          </a:p>
          <a:p>
            <a:pPr lvl="1"/>
            <a:r>
              <a:rPr lang="en-US" sz="2400" dirty="0"/>
              <a:t>format method: </a:t>
            </a:r>
          </a:p>
          <a:p>
            <a:pPr lvl="2"/>
            <a:r>
              <a:rPr lang="en-US" sz="2100" dirty="0"/>
              <a:t>“Hi Professor {name}”.format(name=‘W’)</a:t>
            </a:r>
          </a:p>
          <a:p>
            <a:pPr lvl="2"/>
            <a:r>
              <a:rPr lang="en-US" sz="2100" dirty="0"/>
              <a:t>“Hi Professor {0}”.format(‘W’)</a:t>
            </a:r>
          </a:p>
        </p:txBody>
      </p:sp>
    </p:spTree>
    <p:extLst>
      <p:ext uri="{BB962C8B-B14F-4D97-AF65-F5344CB8AC3E}">
        <p14:creationId xmlns:p14="http://schemas.microsoft.com/office/powerpoint/2010/main" val="162872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and Arithmetic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‘hi’ + ‘there’ == ?</a:t>
            </a:r>
          </a:p>
          <a:p>
            <a:endParaRPr lang="en-US" sz="2000" dirty="0"/>
          </a:p>
          <a:p>
            <a:r>
              <a:rPr lang="en-US" sz="2000" dirty="0"/>
              <a:t>[1]*5 == ?</a:t>
            </a:r>
          </a:p>
          <a:p>
            <a:endParaRPr lang="en-US" sz="2000" dirty="0"/>
          </a:p>
          <a:p>
            <a:r>
              <a:rPr lang="en-US" sz="2000" dirty="0"/>
              <a:t>‘Hi’*5 == ?</a:t>
            </a:r>
          </a:p>
          <a:p>
            <a:endParaRPr lang="en-US" sz="2000" dirty="0"/>
          </a:p>
          <a:p>
            <a:r>
              <a:rPr lang="en-US" sz="2000" dirty="0"/>
              <a:t>{‘a’, ’b’} + {‘c’} == ?</a:t>
            </a:r>
          </a:p>
        </p:txBody>
      </p:sp>
    </p:spTree>
    <p:extLst>
      <p:ext uri="{BB962C8B-B14F-4D97-AF65-F5344CB8AC3E}">
        <p14:creationId xmlns:p14="http://schemas.microsoft.com/office/powerpoint/2010/main" val="334161799"/>
      </p:ext>
    </p:extLst>
  </p:cSld>
  <p:clrMapOvr>
    <a:masterClrMapping/>
  </p:clrMapOvr>
</p:sld>
</file>

<file path=ppt/theme/theme1.xml><?xml version="1.0" encoding="utf-8"?>
<a:theme xmlns:a="http://schemas.openxmlformats.org/drawingml/2006/main" name="WHETS">
  <a:themeElements>
    <a:clrScheme name="WH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WHE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WH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Red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d" id="{B6734E45-EABE-0D43-B458-C72DA316428F}" vid="{1B016C05-63B8-8F49-A7AB-DADC86EB2B5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WHETS</Template>
  <TotalTime>6566</TotalTime>
  <Words>2127</Words>
  <Application>Microsoft Macintosh PowerPoint</Application>
  <PresentationFormat>On-screen Show (4:3)</PresentationFormat>
  <Paragraphs>405</Paragraphs>
  <Slides>47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Calibri</vt:lpstr>
      <vt:lpstr>Calibri Light</vt:lpstr>
      <vt:lpstr>Courier New</vt:lpstr>
      <vt:lpstr>Monaco</vt:lpstr>
      <vt:lpstr>Wingdings</vt:lpstr>
      <vt:lpstr>WHETS</vt:lpstr>
      <vt:lpstr>Red</vt:lpstr>
      <vt:lpstr>Python Programming</vt:lpstr>
      <vt:lpstr>Outline</vt:lpstr>
      <vt:lpstr>Python</vt:lpstr>
      <vt:lpstr>Things You Really Care About</vt:lpstr>
      <vt:lpstr>Basic Numeric Datatypes</vt:lpstr>
      <vt:lpstr>Additional Critical Data Types</vt:lpstr>
      <vt:lpstr>Things to Note</vt:lpstr>
      <vt:lpstr>Strings</vt:lpstr>
      <vt:lpstr>Types and Arithmetic</vt:lpstr>
      <vt:lpstr>Indexing</vt:lpstr>
      <vt:lpstr>Setting elements</vt:lpstr>
      <vt:lpstr>Setting elements</vt:lpstr>
      <vt:lpstr>Indexing</vt:lpstr>
      <vt:lpstr>Indexing</vt:lpstr>
      <vt:lpstr>Slicing</vt:lpstr>
      <vt:lpstr>Functions</vt:lpstr>
      <vt:lpstr>Looping</vt:lpstr>
      <vt:lpstr>Other Flow Control</vt:lpstr>
      <vt:lpstr>Pass to create empty blocks</vt:lpstr>
      <vt:lpstr>It Really is This Easy!</vt:lpstr>
      <vt:lpstr>Scripts</vt:lpstr>
      <vt:lpstr>Modules: Storing Code in Files</vt:lpstr>
      <vt:lpstr>Modules</vt:lpstr>
      <vt:lpstr>Modules you might care about</vt:lpstr>
      <vt:lpstr>Examples and Memes</vt:lpstr>
      <vt:lpstr>List Directory Contents / Open a file</vt:lpstr>
      <vt:lpstr>More Craziness</vt:lpstr>
      <vt:lpstr>Dealing with Lists/Dictionaries</vt:lpstr>
      <vt:lpstr>Objects</vt:lpstr>
      <vt:lpstr>Objects &amp; Classes</vt:lpstr>
      <vt:lpstr>Methods and self</vt:lpstr>
      <vt:lpstr>Etc</vt:lpstr>
      <vt:lpstr>Default Parameters </vt:lpstr>
      <vt:lpstr>Default Parameters &amp; A Mystery</vt:lpstr>
      <vt:lpstr>List Comprehensions</vt:lpstr>
      <vt:lpstr>More comprehensions</vt:lpstr>
      <vt:lpstr>More Craziness</vt:lpstr>
      <vt:lpstr>Docstrings and help()</vt:lpstr>
      <vt:lpstr>Recap</vt:lpstr>
      <vt:lpstr>Plotting!</vt:lpstr>
      <vt:lpstr>Conda, Jupyter, Colab</vt:lpstr>
      <vt:lpstr>Conda</vt:lpstr>
      <vt:lpstr>Jupyter</vt:lpstr>
      <vt:lpstr>Google Colab: https://colab.google</vt:lpstr>
      <vt:lpstr>Git / GitHub</vt:lpstr>
      <vt:lpstr>A Book?</vt:lpstr>
      <vt:lpstr>Learning more about Neural Networks</vt:lpstr>
    </vt:vector>
  </TitlesOfParts>
  <Company>WSUV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CS/CptS 440  Introduction to AI</dc:title>
  <dc:creator>Scott Wallace</dc:creator>
  <cp:lastModifiedBy>Wallace, Scott</cp:lastModifiedBy>
  <cp:revision>53</cp:revision>
  <cp:lastPrinted>2019-01-09T14:07:53Z</cp:lastPrinted>
  <dcterms:created xsi:type="dcterms:W3CDTF">2009-09-22T19:05:39Z</dcterms:created>
  <dcterms:modified xsi:type="dcterms:W3CDTF">2024-05-28T20:49:52Z</dcterms:modified>
</cp:coreProperties>
</file>

<file path=docProps/thumbnail.jpeg>
</file>